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19" Type="http://schemas.openxmlformats.org/officeDocument/2006/relationships/font" Target="fonts/PlayfairDisplay-boldItalic.fntdata"/><Relationship Id="rId1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72163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72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72163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721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72163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721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72163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721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972163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9721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72163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721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972163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9721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2.jp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2.jp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Relationship Id="rId5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4294967295" type="title"/>
          </p:nvPr>
        </p:nvSpPr>
        <p:spPr>
          <a:xfrm>
            <a:off x="5836250" y="0"/>
            <a:ext cx="3873300" cy="42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900">
                <a:solidFill>
                  <a:schemeClr val="accent1"/>
                </a:solidFill>
              </a:rPr>
              <a:t>C</a:t>
            </a:r>
            <a:r>
              <a:rPr b="1" lang="it" sz="3400">
                <a:solidFill>
                  <a:schemeClr val="accent1"/>
                </a:solidFill>
              </a:rPr>
              <a:t>ITTADINANZA </a:t>
            </a:r>
            <a:endParaRPr b="1"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>
                <a:solidFill>
                  <a:schemeClr val="accent1"/>
                </a:solidFill>
              </a:rPr>
              <a:t>E </a:t>
            </a:r>
            <a:endParaRPr b="1"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>
                <a:solidFill>
                  <a:schemeClr val="accent1"/>
                </a:solidFill>
              </a:rPr>
              <a:t>COSTITUZIONE</a:t>
            </a:r>
            <a:endParaRPr b="1" sz="3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chemeClr val="accent1"/>
                </a:solidFill>
              </a:rPr>
              <a:t>scuola dell’infanzia</a:t>
            </a:r>
            <a:endParaRPr b="1" sz="27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700">
                <a:solidFill>
                  <a:schemeClr val="accent1"/>
                </a:solidFill>
              </a:rPr>
              <a:t>ISOLA</a:t>
            </a:r>
            <a:endParaRPr b="1" sz="37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700">
                <a:solidFill>
                  <a:schemeClr val="accent1"/>
                </a:solidFill>
              </a:rPr>
              <a:t>DEL</a:t>
            </a:r>
            <a:endParaRPr b="1" sz="37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700">
                <a:solidFill>
                  <a:schemeClr val="accent1"/>
                </a:solidFill>
              </a:rPr>
              <a:t>TESORO</a:t>
            </a:r>
            <a:endParaRPr b="1" sz="370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/>
          <p:nvPr>
            <p:ph idx="4294967295" type="subTitle"/>
          </p:nvPr>
        </p:nvSpPr>
        <p:spPr>
          <a:xfrm>
            <a:off x="5836250" y="4224225"/>
            <a:ext cx="31077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/>
              <a:t>A.S.</a:t>
            </a:r>
            <a:r>
              <a:rPr b="1" lang="it"/>
              <a:t> • 2019/2020</a:t>
            </a:r>
            <a:endParaRPr b="1"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28688" r="28684" t="0"/>
          <a:stretch/>
        </p:blipFill>
        <p:spPr>
          <a:xfrm>
            <a:off x="76200" y="70650"/>
            <a:ext cx="1822200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11557" r="11549" t="0"/>
          <a:stretch/>
        </p:blipFill>
        <p:spPr>
          <a:xfrm>
            <a:off x="1939424" y="70650"/>
            <a:ext cx="1822202" cy="50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0" l="11557" r="11549" t="0"/>
          <a:stretch/>
        </p:blipFill>
        <p:spPr>
          <a:xfrm>
            <a:off x="3802650" y="70650"/>
            <a:ext cx="1822200" cy="50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26447" l="0" r="0" t="26442"/>
          <a:stretch/>
        </p:blipFill>
        <p:spPr>
          <a:xfrm rot="5400000">
            <a:off x="-27337" y="-385763"/>
            <a:ext cx="5969699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idx="4294967295" type="body"/>
          </p:nvPr>
        </p:nvSpPr>
        <p:spPr>
          <a:xfrm rot="1457497">
            <a:off x="229696" y="3787055"/>
            <a:ext cx="1484755" cy="1513481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chemeClr val="accent1"/>
                </a:solidFill>
              </a:rPr>
              <a:t>riutilizzare, 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chemeClr val="accent1"/>
                </a:solidFill>
              </a:rPr>
              <a:t>giocare,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chemeClr val="accent1"/>
                </a:solidFill>
              </a:rPr>
              <a:t>creare, 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chemeClr val="accent1"/>
                </a:solidFill>
              </a:rPr>
              <a:t>inventare, 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>
                <a:solidFill>
                  <a:schemeClr val="accent1"/>
                </a:solidFill>
              </a:rPr>
              <a:t>divertirsi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 b="26553" l="0" r="0" t="26548"/>
          <a:stretch/>
        </p:blipFill>
        <p:spPr>
          <a:xfrm>
            <a:off x="5943600" y="76200"/>
            <a:ext cx="3112498" cy="247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5">
            <a:alphaModFix/>
          </a:blip>
          <a:srcRect b="0" l="5100" r="5100" t="0"/>
          <a:stretch/>
        </p:blipFill>
        <p:spPr>
          <a:xfrm>
            <a:off x="5943600" y="2606700"/>
            <a:ext cx="3112500" cy="24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4294967295" type="body"/>
          </p:nvPr>
        </p:nvSpPr>
        <p:spPr>
          <a:xfrm>
            <a:off x="6855600" y="70650"/>
            <a:ext cx="2181600" cy="2463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accent1"/>
                </a:solidFill>
              </a:rPr>
              <a:t>IL </a:t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accent1"/>
                </a:solidFill>
              </a:rPr>
              <a:t>DRAGHETTO </a:t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" sz="2000">
                <a:solidFill>
                  <a:schemeClr val="accent1"/>
                </a:solidFill>
              </a:rPr>
              <a:t>MANGIARIFIUTI</a:t>
            </a:r>
            <a:endParaRPr b="1" sz="2000">
              <a:solidFill>
                <a:schemeClr val="accen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18381" l="0" r="0" t="18387"/>
          <a:stretch/>
        </p:blipFill>
        <p:spPr>
          <a:xfrm>
            <a:off x="76200" y="70650"/>
            <a:ext cx="4442400" cy="50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12378" l="0" r="0" t="12371"/>
          <a:stretch/>
        </p:blipFill>
        <p:spPr>
          <a:xfrm>
            <a:off x="4594800" y="70650"/>
            <a:ext cx="2181601" cy="246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b="5212" l="0" r="0" t="5221"/>
          <a:stretch/>
        </p:blipFill>
        <p:spPr>
          <a:xfrm>
            <a:off x="4594800" y="2609250"/>
            <a:ext cx="4442395" cy="246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90250" y="526350"/>
            <a:ext cx="8037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i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“Oh, per tutti i vulcani!” pensò il Draghetto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“Gli uomini sono impazziti, ci sono più rifiuti che prati!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Certo, per me è una vera delizia ma loro tra un po’ saranno ricoperti dai rifiuti e ci saranno solo mari inquinati e prati sporcati!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Forse è meglio che li aiuti io, che sono grande e grosso,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tenere pulita questa Terra: 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gli uomini non sanno che nella pattumiera c’è in realtà un tesoro e che tante cose non vanno buttate ma possono essere riutilizzate….</a:t>
            </a:r>
            <a:endParaRPr sz="6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IMPARIAMO A RICICLARE</a:t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tutto si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può riutilizzare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19711" r="19711" t="0"/>
          <a:stretch/>
        </p:blipFill>
        <p:spPr>
          <a:xfrm>
            <a:off x="4571100" y="0"/>
            <a:ext cx="457290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79" r="89" t="0"/>
          <a:stretch/>
        </p:blipFill>
        <p:spPr>
          <a:xfrm>
            <a:off x="-200" y="0"/>
            <a:ext cx="91443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4294967295" type="body"/>
          </p:nvPr>
        </p:nvSpPr>
        <p:spPr>
          <a:xfrm>
            <a:off x="381000" y="4061050"/>
            <a:ext cx="5160000" cy="7014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ogni rifiuto nel suo contenitore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12304" r="12297" t="0"/>
          <a:stretch/>
        </p:blipFill>
        <p:spPr>
          <a:xfrm>
            <a:off x="76200" y="76200"/>
            <a:ext cx="2959489" cy="247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8739" r="8739" t="0"/>
          <a:stretch/>
        </p:blipFill>
        <p:spPr>
          <a:xfrm>
            <a:off x="76200" y="2606675"/>
            <a:ext cx="2959506" cy="247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5">
            <a:alphaModFix/>
          </a:blip>
          <a:srcRect b="30216" l="0" r="0" t="30216"/>
          <a:stretch/>
        </p:blipFill>
        <p:spPr>
          <a:xfrm>
            <a:off x="3092250" y="76200"/>
            <a:ext cx="5969703" cy="498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4294967295" type="title"/>
          </p:nvPr>
        </p:nvSpPr>
        <p:spPr>
          <a:xfrm>
            <a:off x="311700" y="402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tutti lo possiamo fare e insieme è spettacolare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27117" l="0" r="0" t="27122"/>
          <a:stretch/>
        </p:blipFill>
        <p:spPr>
          <a:xfrm>
            <a:off x="83275" y="1365900"/>
            <a:ext cx="2959496" cy="241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15545" r="15545" t="0"/>
          <a:stretch/>
        </p:blipFill>
        <p:spPr>
          <a:xfrm>
            <a:off x="3098025" y="1365900"/>
            <a:ext cx="2959476" cy="241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b="27117" l="0" r="0" t="27122"/>
          <a:stretch/>
        </p:blipFill>
        <p:spPr>
          <a:xfrm>
            <a:off x="6112750" y="1365900"/>
            <a:ext cx="2959496" cy="241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2543" l="0" r="0" t="2543"/>
          <a:stretch/>
        </p:blipFill>
        <p:spPr>
          <a:xfrm>
            <a:off x="82050" y="70650"/>
            <a:ext cx="2959502" cy="50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b="2543" l="0" r="0" t="2543"/>
          <a:stretch/>
        </p:blipFill>
        <p:spPr>
          <a:xfrm>
            <a:off x="3092251" y="70650"/>
            <a:ext cx="2959502" cy="50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 b="0" l="33388" r="33388" t="0"/>
          <a:stretch/>
        </p:blipFill>
        <p:spPr>
          <a:xfrm>
            <a:off x="6102449" y="0"/>
            <a:ext cx="2959497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0" l="17779" r="17779" t="0"/>
          <a:stretch/>
        </p:blipFill>
        <p:spPr>
          <a:xfrm>
            <a:off x="76196" y="76200"/>
            <a:ext cx="4442400" cy="500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 rotWithShape="1">
          <a:blip r:embed="rId4">
            <a:alphaModFix/>
          </a:blip>
          <a:srcRect b="20673" l="0" r="0" t="20679"/>
          <a:stretch/>
        </p:blipFill>
        <p:spPr>
          <a:xfrm>
            <a:off x="4613700" y="70650"/>
            <a:ext cx="4442402" cy="500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